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6" r:id="rId7"/>
    <p:sldId id="264" r:id="rId8"/>
    <p:sldId id="265" r:id="rId9"/>
    <p:sldId id="266" r:id="rId10"/>
    <p:sldId id="268" r:id="rId11"/>
    <p:sldId id="269" r:id="rId12"/>
    <p:sldId id="270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6" roundtripDataSignature="AMtx7milQWBho0JeCuqO4KpCJr3DaM1m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C140E1-64D5-4DDC-8601-DF1CD87AFC9D}">
  <a:tblStyle styleId="{A4C140E1-64D5-4DDC-8601-DF1CD87AFC9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59"/>
    <p:restoredTop sz="94618"/>
  </p:normalViewPr>
  <p:slideViewPr>
    <p:cSldViewPr snapToGrid="0" snapToObjects="1">
      <p:cViewPr varScale="1">
        <p:scale>
          <a:sx n="93" d="100"/>
          <a:sy n="93" d="100"/>
        </p:scale>
        <p:origin x="11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8248db250f_2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8248db250f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248db250f_2_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8248db250f_2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8248db250f_2_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g8248db250f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8248db250f_2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g8248db250f_2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8248db250f_2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8248db250f_2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248db250f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8248db250f_2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8248db250f_2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towardsdatascience.com/naive-bayes-document-classification-in-python-e33ff50f937e" TargetMode="External"/><Relationship Id="rId13" Type="http://schemas.openxmlformats.org/officeDocument/2006/relationships/hyperlink" Target="https://towardsdatascience.com/machine-learning-nlp-text-classification-using-scikit-learn-python-and-nltk-c52b92a7c73a" TargetMode="External"/><Relationship Id="rId3" Type="http://schemas.openxmlformats.org/officeDocument/2006/relationships/hyperlink" Target="https://www.yelp.com/dataset" TargetMode="External"/><Relationship Id="rId7" Type="http://schemas.openxmlformats.org/officeDocument/2006/relationships/hyperlink" Target="https://github.com/zzhang83/Yelp_Sentiment_Analysis/blob/master/Scripts/Machine%20Learning.ipynb" TargetMode="External"/><Relationship Id="rId12" Type="http://schemas.openxmlformats.org/officeDocument/2006/relationships/hyperlink" Target="https://machinelearningmastery.com/use-word-embedding-layers-deep-learning-keras/#:~:text=The%20Embedding%20layer%20is%20initialized,used%20in%20another%20model%20late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luralsight.com/guides/data-visualization-deep-learning-model-using-matplotlib" TargetMode="External"/><Relationship Id="rId11" Type="http://schemas.openxmlformats.org/officeDocument/2006/relationships/hyperlink" Target="https://towardsdatascience.com/cnn-sentiment-analysis-1d16b7c5a0e7" TargetMode="External"/><Relationship Id="rId5" Type="http://schemas.openxmlformats.org/officeDocument/2006/relationships/hyperlink" Target="https://keras.io/api/preprocessing/text/" TargetMode="External"/><Relationship Id="rId10" Type="http://schemas.openxmlformats.org/officeDocument/2006/relationships/hyperlink" Target="https://github.com/rasbt/python-machine-learning-book-3rd-edition/blob/master/ch15/ch15_part1.ipynb" TargetMode="External"/><Relationship Id="rId4" Type="http://schemas.openxmlformats.org/officeDocument/2006/relationships/hyperlink" Target="http://odds.cs.stonybrook.edu/yelpzip-dataset/" TargetMode="External"/><Relationship Id="rId9" Type="http://schemas.openxmlformats.org/officeDocument/2006/relationships/hyperlink" Target="https://scikit-learn.org/stable/modules/generated/sklearn.feature_extraction.text.CountVectorizer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odds.cs.stonybrook.edu/yelpzip-dataset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elp.com/datase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838199" y="4152887"/>
            <a:ext cx="6801321" cy="2109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dirty="0">
                <a:solidFill>
                  <a:schemeClr val="tx1"/>
                </a:solidFill>
              </a:rPr>
              <a:t>Big Data Project: Yelp Fake Reviews Detection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Team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en-US" dirty="0" err="1"/>
              <a:t>Nigist</a:t>
            </a:r>
            <a:r>
              <a:rPr lang="en-US" dirty="0"/>
              <a:t> </a:t>
            </a:r>
            <a:r>
              <a:rPr lang="en-US" dirty="0" err="1"/>
              <a:t>Woldeeyesus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en-US" dirty="0" err="1"/>
              <a:t>Ghita</a:t>
            </a:r>
            <a:r>
              <a:rPr lang="en-US" dirty="0"/>
              <a:t> </a:t>
            </a:r>
            <a:r>
              <a:rPr lang="en-US" dirty="0" err="1"/>
              <a:t>Moummi</a:t>
            </a:r>
            <a:endParaRPr dirty="0"/>
          </a:p>
          <a:p>
            <a:pPr marL="342900" lvl="0" indent="-3429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❖"/>
            </a:pPr>
            <a:r>
              <a:rPr lang="en-US" dirty="0" err="1"/>
              <a:t>Vineetha</a:t>
            </a:r>
            <a:r>
              <a:rPr lang="en-US" dirty="0"/>
              <a:t> </a:t>
            </a:r>
            <a:r>
              <a:rPr lang="en-US" dirty="0" err="1"/>
              <a:t>Oppula</a:t>
            </a:r>
            <a:endParaRPr dirty="0"/>
          </a:p>
        </p:txBody>
      </p:sp>
      <p:sp>
        <p:nvSpPr>
          <p:cNvPr id="91" name="Google Shape;91;p1"/>
          <p:cNvSpPr/>
          <p:nvPr/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6492113" y="0"/>
            <a:ext cx="5699887" cy="4059244"/>
          </a:xfrm>
          <a:custGeom>
            <a:avLst/>
            <a:gdLst/>
            <a:ahLst/>
            <a:cxnLst/>
            <a:rect l="l" t="t" r="r" b="b"/>
            <a:pathLst>
              <a:path w="5699887" h="4059244" extrusionOk="0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p1"/>
          <p:cNvCxnSpPr/>
          <p:nvPr/>
        </p:nvCxnSpPr>
        <p:spPr>
          <a:xfrm>
            <a:off x="7800392" y="4525347"/>
            <a:ext cx="0" cy="1737360"/>
          </a:xfrm>
          <a:prstGeom prst="straightConnector1">
            <a:avLst/>
          </a:prstGeom>
          <a:noFill/>
          <a:ln w="19050" cap="sq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6" name="Google Shape;96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97" name="Google Shape;97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8248db250f_2_1"/>
          <p:cNvSpPr txBox="1">
            <a:spLocks noGrp="1"/>
          </p:cNvSpPr>
          <p:nvPr>
            <p:ph type="title"/>
          </p:nvPr>
        </p:nvSpPr>
        <p:spPr>
          <a:xfrm>
            <a:off x="838200" y="133625"/>
            <a:ext cx="10515600" cy="102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Convolutional Neural Network (CNN)</a:t>
            </a:r>
            <a:endParaRPr sz="3600" b="1" dirty="0">
              <a:solidFill>
                <a:srgbClr val="C00000"/>
              </a:solidFill>
            </a:endParaRPr>
          </a:p>
        </p:txBody>
      </p:sp>
      <p:sp>
        <p:nvSpPr>
          <p:cNvPr id="252" name="Google Shape;252;g8248db250f_2_1"/>
          <p:cNvSpPr txBox="1">
            <a:spLocks noGrp="1"/>
          </p:cNvSpPr>
          <p:nvPr>
            <p:ph type="body" idx="1"/>
          </p:nvPr>
        </p:nvSpPr>
        <p:spPr>
          <a:xfrm>
            <a:off x="838200" y="5152950"/>
            <a:ext cx="10515600" cy="10239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Our CNN model was inconsistent. It showed decreasing accuracy for both the training and test sets. We are assuming this is due to overfitting. We tried to add a drop() layer which makes the model simpler to overcome overfitting. However, we still had the same trend of decreasing accuracy. The highest accuracy was 86%</a:t>
            </a: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3" name="Google Shape;253;g8248db250f_2_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54" name="Google Shape;254;g8248db250f_2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2400" y="1157525"/>
            <a:ext cx="6863174" cy="247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8248db250f_2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946" y="3848725"/>
            <a:ext cx="10620079" cy="130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12"/>
          <p:cNvSpPr txBox="1">
            <a:spLocks noGrp="1"/>
          </p:cNvSpPr>
          <p:nvPr>
            <p:ph type="title"/>
          </p:nvPr>
        </p:nvSpPr>
        <p:spPr>
          <a:xfrm>
            <a:off x="175846" y="408904"/>
            <a:ext cx="10862882" cy="763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Support Vector Classification (SVM)</a:t>
            </a:r>
            <a:endParaRPr sz="3600" b="1" dirty="0">
              <a:solidFill>
                <a:srgbClr val="C00000"/>
              </a:solidFill>
            </a:endParaRPr>
          </a:p>
        </p:txBody>
      </p:sp>
      <p:sp>
        <p:nvSpPr>
          <p:cNvPr id="262" name="Google Shape;262;p12"/>
          <p:cNvSpPr txBox="1">
            <a:spLocks noGrp="1"/>
          </p:cNvSpPr>
          <p:nvPr>
            <p:ph type="body" idx="1"/>
          </p:nvPr>
        </p:nvSpPr>
        <p:spPr>
          <a:xfrm>
            <a:off x="1632475" y="4966338"/>
            <a:ext cx="9286500" cy="12879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1800" dirty="0"/>
              <a:t>Our SVM model showed a 95% accuracy, it means there is 95% chance that model will be able to distinguish between positive class and negative class.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800" dirty="0"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1800" b="1" dirty="0"/>
              <a:t>SVM had the highest accuracy and so we chose it to run our predictions on yelp reviews.</a:t>
            </a:r>
            <a:endParaRPr sz="1800" b="1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9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dirty="0"/>
          </a:p>
        </p:txBody>
      </p:sp>
      <p:sp>
        <p:nvSpPr>
          <p:cNvPr id="263" name="Google Shape;263;p12"/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2"/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2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12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268" name="Google Shape;26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269" name="Google Shape;269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350" y="1467775"/>
            <a:ext cx="5132256" cy="308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9026" y="1467775"/>
            <a:ext cx="4114800" cy="3083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8248db250f_2_10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g8248db250f_2_102"/>
          <p:cNvSpPr txBox="1">
            <a:spLocks noGrp="1"/>
          </p:cNvSpPr>
          <p:nvPr>
            <p:ph type="title"/>
          </p:nvPr>
        </p:nvSpPr>
        <p:spPr>
          <a:xfrm>
            <a:off x="175846" y="408904"/>
            <a:ext cx="10863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rgbClr val="C00000"/>
                </a:solidFill>
              </a:rPr>
              <a:t>Visualizations</a:t>
            </a:r>
            <a:endParaRPr b="1" dirty="0">
              <a:solidFill>
                <a:srgbClr val="C00000"/>
              </a:solidFill>
            </a:endParaRPr>
          </a:p>
        </p:txBody>
      </p:sp>
      <p:sp>
        <p:nvSpPr>
          <p:cNvPr id="277" name="Google Shape;277;g8248db250f_2_102"/>
          <p:cNvSpPr txBox="1">
            <a:spLocks noGrp="1"/>
          </p:cNvSpPr>
          <p:nvPr>
            <p:ph type="body" idx="1"/>
          </p:nvPr>
        </p:nvSpPr>
        <p:spPr>
          <a:xfrm>
            <a:off x="935899" y="3047914"/>
            <a:ext cx="3778039" cy="2921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lnSpc>
                <a:spcPct val="115000"/>
              </a:lnSpc>
              <a:spcBef>
                <a:spcPts val="800"/>
              </a:spcBef>
              <a:buSzPts val="1100"/>
              <a:buNone/>
            </a:pPr>
            <a:r>
              <a:rPr lang="en-US" sz="2400" i="1" u="sng" dirty="0"/>
              <a:t>Visualization 1: Text Length distribution </a:t>
            </a:r>
          </a:p>
          <a:p>
            <a:pPr marL="0" lvl="0" indent="0">
              <a:lnSpc>
                <a:spcPct val="115000"/>
              </a:lnSpc>
              <a:spcBef>
                <a:spcPts val="800"/>
              </a:spcBef>
              <a:buSzPts val="1100"/>
              <a:buNone/>
            </a:pPr>
            <a:r>
              <a:rPr lang="en-US" sz="2400" dirty="0"/>
              <a:t>There was no apparent text length distribution difference between true and fake reviews </a:t>
            </a:r>
            <a:endParaRPr sz="2200" dirty="0"/>
          </a:p>
        </p:txBody>
      </p:sp>
      <p:sp>
        <p:nvSpPr>
          <p:cNvPr id="278" name="Google Shape;278;g8248db250f_2_102"/>
          <p:cNvSpPr/>
          <p:nvPr/>
        </p:nvSpPr>
        <p:spPr>
          <a:xfrm rot="2700000">
            <a:off x="11052660" y="2120011"/>
            <a:ext cx="645306" cy="645306"/>
          </a:xfrm>
          <a:prstGeom prst="rect">
            <a:avLst/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g8248db250f_2_102"/>
          <p:cNvSpPr/>
          <p:nvPr/>
        </p:nvSpPr>
        <p:spPr>
          <a:xfrm rot="-5400000">
            <a:off x="10288968" y="1343059"/>
            <a:ext cx="2532900" cy="1272900"/>
          </a:xfrm>
          <a:prstGeom prst="triangle">
            <a:avLst>
              <a:gd name="adj" fmla="val 50000"/>
            </a:avLst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g8248db250f_2_102"/>
          <p:cNvSpPr/>
          <p:nvPr/>
        </p:nvSpPr>
        <p:spPr>
          <a:xfrm rot="5400000">
            <a:off x="-501690" y="5103247"/>
            <a:ext cx="2017500" cy="1014000"/>
          </a:xfrm>
          <a:prstGeom prst="triangle">
            <a:avLst>
              <a:gd name="adj" fmla="val 50000"/>
            </a:avLst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8248db250f_2_102"/>
          <p:cNvSpPr/>
          <p:nvPr/>
        </p:nvSpPr>
        <p:spPr>
          <a:xfrm rot="2700000">
            <a:off x="427814" y="5728750"/>
            <a:ext cx="485782" cy="485782"/>
          </a:xfrm>
          <a:prstGeom prst="rect">
            <a:avLst/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g8248db250f_2_10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283" name="Google Shape;283;g8248db250f_2_10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284" name="Google Shape;284;g8248db250f_2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3938" y="2790002"/>
            <a:ext cx="6514931" cy="35672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02FBF29-D7A4-7149-B233-ED16CC9D7D85}"/>
              </a:ext>
            </a:extLst>
          </p:cNvPr>
          <p:cNvSpPr txBox="1"/>
          <p:nvPr/>
        </p:nvSpPr>
        <p:spPr>
          <a:xfrm>
            <a:off x="327205" y="1513707"/>
            <a:ext cx="99621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At this point, we have applied our best trained model (SVM) on the reviews we retrieved from yelp and  filtered through pymongo.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We get our prediction (True or Fake) on yelp dataset and we perform the following visualizations.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248db250f_2_9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g8248db250f_2_90"/>
          <p:cNvSpPr txBox="1">
            <a:spLocks noGrp="1"/>
          </p:cNvSpPr>
          <p:nvPr>
            <p:ph type="title"/>
          </p:nvPr>
        </p:nvSpPr>
        <p:spPr>
          <a:xfrm>
            <a:off x="58100" y="177400"/>
            <a:ext cx="121338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rgbClr val="C00000"/>
                </a:solidFill>
              </a:rPr>
              <a:t>Visualizations- continued</a:t>
            </a:r>
            <a:endParaRPr sz="3600" b="1" dirty="0">
              <a:solidFill>
                <a:srgbClr val="C00000"/>
              </a:solidFill>
            </a:endParaRPr>
          </a:p>
        </p:txBody>
      </p:sp>
      <p:sp>
        <p:nvSpPr>
          <p:cNvPr id="291" name="Google Shape;291;g8248db250f_2_90"/>
          <p:cNvSpPr txBox="1">
            <a:spLocks noGrp="1"/>
          </p:cNvSpPr>
          <p:nvPr>
            <p:ph type="body" idx="1"/>
          </p:nvPr>
        </p:nvSpPr>
        <p:spPr>
          <a:xfrm>
            <a:off x="1275347" y="1243361"/>
            <a:ext cx="8620253" cy="1495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i="1" u="sng" dirty="0"/>
              <a:t>Visualization 2: Star ratings distribution for true vs. fake reviews</a:t>
            </a: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/>
              <a:t>There is no difference in star ratings distribution between true and fake reviews </a:t>
            </a:r>
            <a:endParaRPr sz="2400" dirty="0"/>
          </a:p>
        </p:txBody>
      </p:sp>
      <p:sp>
        <p:nvSpPr>
          <p:cNvPr id="292" name="Google Shape;292;g8248db250f_2_90"/>
          <p:cNvSpPr/>
          <p:nvPr/>
        </p:nvSpPr>
        <p:spPr>
          <a:xfrm rot="2700000">
            <a:off x="11052660" y="2120011"/>
            <a:ext cx="645306" cy="645306"/>
          </a:xfrm>
          <a:prstGeom prst="rect">
            <a:avLst/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8248db250f_2_90"/>
          <p:cNvSpPr/>
          <p:nvPr/>
        </p:nvSpPr>
        <p:spPr>
          <a:xfrm rot="-5400000">
            <a:off x="10288968" y="1343059"/>
            <a:ext cx="2532900" cy="1272900"/>
          </a:xfrm>
          <a:prstGeom prst="triangle">
            <a:avLst>
              <a:gd name="adj" fmla="val 50000"/>
            </a:avLst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g8248db250f_2_90"/>
          <p:cNvSpPr/>
          <p:nvPr/>
        </p:nvSpPr>
        <p:spPr>
          <a:xfrm rot="5400000">
            <a:off x="-501690" y="5103247"/>
            <a:ext cx="2017500" cy="1014000"/>
          </a:xfrm>
          <a:prstGeom prst="triangle">
            <a:avLst>
              <a:gd name="adj" fmla="val 50000"/>
            </a:avLst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g8248db250f_2_90"/>
          <p:cNvSpPr/>
          <p:nvPr/>
        </p:nvSpPr>
        <p:spPr>
          <a:xfrm rot="2700000">
            <a:off x="427814" y="5728750"/>
            <a:ext cx="485782" cy="485782"/>
          </a:xfrm>
          <a:prstGeom prst="rect">
            <a:avLst/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g8248db250f_2_9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297" name="Google Shape;297;g8248db250f_2_9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298" name="Google Shape;298;g8248db250f_2_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9064" y="2738820"/>
            <a:ext cx="5196249" cy="3576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g8248db250f_2_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4060" y="2911852"/>
            <a:ext cx="5193321" cy="3291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8248db250f_2_78"/>
          <p:cNvSpPr/>
          <p:nvPr/>
        </p:nvSpPr>
        <p:spPr>
          <a:xfrm>
            <a:off x="1224059" y="1454124"/>
            <a:ext cx="8199825" cy="6244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u="sng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Visualization 3: Most used words in true vs. fake reviews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g8248db250f_2_78"/>
          <p:cNvSpPr/>
          <p:nvPr/>
        </p:nvSpPr>
        <p:spPr>
          <a:xfrm rot="2700000">
            <a:off x="11052660" y="2120011"/>
            <a:ext cx="645306" cy="645306"/>
          </a:xfrm>
          <a:prstGeom prst="rect">
            <a:avLst/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g8248db250f_2_78"/>
          <p:cNvSpPr/>
          <p:nvPr/>
        </p:nvSpPr>
        <p:spPr>
          <a:xfrm rot="-5400000">
            <a:off x="10288968" y="1343059"/>
            <a:ext cx="2532900" cy="1272900"/>
          </a:xfrm>
          <a:prstGeom prst="triangle">
            <a:avLst>
              <a:gd name="adj" fmla="val 50000"/>
            </a:avLst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g8248db250f_2_78"/>
          <p:cNvSpPr/>
          <p:nvPr/>
        </p:nvSpPr>
        <p:spPr>
          <a:xfrm rot="5400000">
            <a:off x="-501690" y="5103247"/>
            <a:ext cx="2017500" cy="1014000"/>
          </a:xfrm>
          <a:prstGeom prst="triangle">
            <a:avLst>
              <a:gd name="adj" fmla="val 50000"/>
            </a:avLst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8248db250f_2_78"/>
          <p:cNvSpPr/>
          <p:nvPr/>
        </p:nvSpPr>
        <p:spPr>
          <a:xfrm rot="2700000">
            <a:off x="427814" y="5728750"/>
            <a:ext cx="485782" cy="485782"/>
          </a:xfrm>
          <a:prstGeom prst="rect">
            <a:avLst/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g8248db250f_2_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310" name="Google Shape;310;g8248db250f_2_7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311" name="Google Shape;311;g8248db250f_2_78"/>
          <p:cNvSpPr txBox="1">
            <a:spLocks noGrp="1"/>
          </p:cNvSpPr>
          <p:nvPr>
            <p:ph type="title"/>
          </p:nvPr>
        </p:nvSpPr>
        <p:spPr>
          <a:xfrm>
            <a:off x="-271025" y="0"/>
            <a:ext cx="12462900" cy="11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rgbClr val="C00000"/>
                </a:solidFill>
              </a:rPr>
              <a:t>Visualizations- continued</a:t>
            </a:r>
            <a:endParaRPr sz="3600" b="1" dirty="0">
              <a:solidFill>
                <a:srgbClr val="C00000"/>
              </a:solidFill>
            </a:endParaRPr>
          </a:p>
        </p:txBody>
      </p:sp>
      <p:pic>
        <p:nvPicPr>
          <p:cNvPr id="312" name="Google Shape;312;g8248db250f_2_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724" y="2249521"/>
            <a:ext cx="4930923" cy="2865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g8248db250f_2_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7381" y="2255488"/>
            <a:ext cx="4842939" cy="2906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8248db250f_2_54"/>
          <p:cNvSpPr/>
          <p:nvPr/>
        </p:nvSpPr>
        <p:spPr>
          <a:xfrm>
            <a:off x="0" y="2771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g8248db250f_2_54"/>
          <p:cNvSpPr txBox="1">
            <a:spLocks noGrp="1"/>
          </p:cNvSpPr>
          <p:nvPr>
            <p:ph type="title"/>
          </p:nvPr>
        </p:nvSpPr>
        <p:spPr>
          <a:xfrm>
            <a:off x="175846" y="408904"/>
            <a:ext cx="10863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chemeClr val="tx1"/>
                </a:solidFill>
              </a:rPr>
              <a:t>Conclusion &amp; What we have learned from the project:</a:t>
            </a:r>
            <a:endParaRPr sz="3600" b="1" dirty="0">
              <a:solidFill>
                <a:schemeClr val="tx1"/>
              </a:solidFill>
            </a:endParaRPr>
          </a:p>
        </p:txBody>
      </p:sp>
      <p:sp>
        <p:nvSpPr>
          <p:cNvPr id="320" name="Google Shape;320;g8248db250f_2_54"/>
          <p:cNvSpPr txBox="1">
            <a:spLocks noGrp="1"/>
          </p:cNvSpPr>
          <p:nvPr>
            <p:ph type="body" idx="1"/>
          </p:nvPr>
        </p:nvSpPr>
        <p:spPr>
          <a:xfrm>
            <a:off x="1148340" y="3869014"/>
            <a:ext cx="10909235" cy="235078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u="sng" dirty="0">
                <a:solidFill>
                  <a:schemeClr val="accent5">
                    <a:lumMod val="75000"/>
                  </a:schemeClr>
                </a:solidFill>
              </a:rPr>
              <a:t>What we have learned from this project: 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How to use big data tools: Apache Spark, </a:t>
            </a:r>
            <a:r>
              <a:rPr lang="en-US" dirty="0" err="1"/>
              <a:t>Pyspark</a:t>
            </a:r>
            <a:r>
              <a:rPr lang="en-US" dirty="0"/>
              <a:t>, MongoDB, Pymongo</a:t>
            </a:r>
            <a:endParaRPr dirty="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How to connect MongoDB to python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How to connect MongoDB cloud to Google Collaborate </a:t>
            </a:r>
            <a:endParaRPr dirty="0"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/>
              <a:t>How to run queries using SparkSQL and Pymongo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1" name="Google Shape;321;g8248db250f_2_54"/>
          <p:cNvSpPr/>
          <p:nvPr/>
        </p:nvSpPr>
        <p:spPr>
          <a:xfrm rot="2700000">
            <a:off x="11052660" y="2120011"/>
            <a:ext cx="645306" cy="645306"/>
          </a:xfrm>
          <a:prstGeom prst="rect">
            <a:avLst/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g8248db250f_2_54"/>
          <p:cNvSpPr/>
          <p:nvPr/>
        </p:nvSpPr>
        <p:spPr>
          <a:xfrm rot="-5400000">
            <a:off x="10288968" y="1343059"/>
            <a:ext cx="2532900" cy="1272900"/>
          </a:xfrm>
          <a:prstGeom prst="triangle">
            <a:avLst>
              <a:gd name="adj" fmla="val 50000"/>
            </a:avLst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g8248db250f_2_54"/>
          <p:cNvSpPr/>
          <p:nvPr/>
        </p:nvSpPr>
        <p:spPr>
          <a:xfrm rot="5400000">
            <a:off x="-501690" y="5103247"/>
            <a:ext cx="2017500" cy="1014000"/>
          </a:xfrm>
          <a:prstGeom prst="triangle">
            <a:avLst>
              <a:gd name="adj" fmla="val 50000"/>
            </a:avLst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g8248db250f_2_54"/>
          <p:cNvSpPr/>
          <p:nvPr/>
        </p:nvSpPr>
        <p:spPr>
          <a:xfrm rot="2700000">
            <a:off x="427814" y="5728750"/>
            <a:ext cx="485782" cy="485782"/>
          </a:xfrm>
          <a:prstGeom prst="rect">
            <a:avLst/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g8248db250f_2_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Data_603 </a:t>
            </a:r>
            <a:r>
              <a:rPr lang="en-US" dirty="0" err="1"/>
              <a:t>Project_Yelp_Fake_Review_Detection</a:t>
            </a:r>
            <a:endParaRPr dirty="0"/>
          </a:p>
        </p:txBody>
      </p:sp>
      <p:sp>
        <p:nvSpPr>
          <p:cNvPr id="326" name="Google Shape;326;g8248db250f_2_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FDC5DE-9165-514E-BB37-6F5A81B8AD5A}"/>
              </a:ext>
            </a:extLst>
          </p:cNvPr>
          <p:cNvSpPr txBox="1"/>
          <p:nvPr/>
        </p:nvSpPr>
        <p:spPr>
          <a:xfrm>
            <a:off x="663341" y="1552532"/>
            <a:ext cx="9888009" cy="193899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114300" lvl="0">
              <a:buSzPts val="1800"/>
            </a:pPr>
            <a:r>
              <a:rPr lang="en-US" sz="2400" u="sng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Conclusion: </a:t>
            </a:r>
          </a:p>
          <a:p>
            <a:pPr marL="457200" lvl="0" indent="-342900">
              <a:buSzPts val="1800"/>
              <a:buChar char="-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SVM worked best for sentiment analysis. </a:t>
            </a:r>
          </a:p>
          <a:p>
            <a:pPr marL="457200" lvl="0" indent="-342900">
              <a:buSzPts val="1800"/>
              <a:buChar char="-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It is hard to classify a true or fake review by looking at it. We must run it through the model.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8248db250f_2_6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g8248db250f_2_66"/>
          <p:cNvSpPr txBox="1">
            <a:spLocks noGrp="1"/>
          </p:cNvSpPr>
          <p:nvPr>
            <p:ph type="title"/>
          </p:nvPr>
        </p:nvSpPr>
        <p:spPr>
          <a:xfrm>
            <a:off x="175846" y="408904"/>
            <a:ext cx="10863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C00000"/>
                </a:solidFill>
              </a:rPr>
              <a:t>Sources</a:t>
            </a:r>
            <a:endParaRPr sz="3600" b="1" dirty="0">
              <a:solidFill>
                <a:srgbClr val="C00000"/>
              </a:solidFill>
            </a:endParaRPr>
          </a:p>
        </p:txBody>
      </p:sp>
      <p:sp>
        <p:nvSpPr>
          <p:cNvPr id="333" name="Google Shape;333;g8248db250f_2_66"/>
          <p:cNvSpPr txBox="1">
            <a:spLocks noGrp="1"/>
          </p:cNvSpPr>
          <p:nvPr>
            <p:ph type="body" idx="1"/>
          </p:nvPr>
        </p:nvSpPr>
        <p:spPr>
          <a:xfrm>
            <a:off x="327205" y="1289744"/>
            <a:ext cx="10826069" cy="391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https://www.yelp.com/dataset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http://odds.cs.stonybrook.edu/yelpzip-dataset/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https://keras.io/api/preprocessing/text/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https://www.pluralsight.com/guides/data-visualization-deep-learning-model-using-matplotlib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https://github.com/zzhang83/Yelp_Sentiment_Analysis/blob/master/Scripts/Machine%20Learning.ipynb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https://towardsdatascience.com/naive-bayes-document-classification-in-python-e33ff50f937e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https://scikit-learn.org/stable/modules/generated/sklearn.feature_extraction.text.CountVectorizer.html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u="sng" dirty="0">
                <a:solidFill>
                  <a:schemeClr val="hlink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10"/>
              </a:rPr>
              <a:t>https://github.com/rasbt/python-machine-learning-book-3rd-edition/blob/master/ch15/ch15_part1.ipynb</a:t>
            </a:r>
            <a:endParaRPr sz="1800" dirty="0"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u="sng" dirty="0">
                <a:solidFill>
                  <a:schemeClr val="hlink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  <a:hlinkClick r:id="rId11"/>
              </a:rPr>
              <a:t>https://towardsdatascience.com/cnn-sentiment-analysis-1d16b7c5a0e7</a:t>
            </a:r>
            <a:endParaRPr lang="en-US" sz="1800" u="sng" dirty="0">
              <a:solidFill>
                <a:schemeClr val="hlink"/>
              </a:solidFill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hlinkClick r:id="rId12"/>
              </a:rPr>
              <a:t>https://machinelearningmastery.com/use-word-embedding-layers-deep-learning-keras/#:~:text=The%20Embedding%20layer%20is%20initialized,used%20in%20another%20model%20later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hlinkClick r:id="rId13"/>
              </a:rPr>
              <a:t>https://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  <a:hlinkClick r:id="rId13"/>
              </a:rPr>
              <a:t>towardsdatascience.com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hlinkClick r:id="rId13"/>
              </a:rPr>
              <a:t>/machine-learning-nlp-text-classification-using-scikit-learn-python-and-nltk-c52b92a7c73a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4" name="Google Shape;334;g8248db250f_2_66"/>
          <p:cNvSpPr/>
          <p:nvPr/>
        </p:nvSpPr>
        <p:spPr>
          <a:xfrm rot="2700000">
            <a:off x="11052660" y="2120011"/>
            <a:ext cx="645306" cy="645306"/>
          </a:xfrm>
          <a:prstGeom prst="rect">
            <a:avLst/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g8248db250f_2_66"/>
          <p:cNvSpPr/>
          <p:nvPr/>
        </p:nvSpPr>
        <p:spPr>
          <a:xfrm rot="-5400000">
            <a:off x="10288968" y="1343059"/>
            <a:ext cx="2532900" cy="1272900"/>
          </a:xfrm>
          <a:prstGeom prst="triangle">
            <a:avLst>
              <a:gd name="adj" fmla="val 50000"/>
            </a:avLst>
          </a:prstGeom>
          <a:solidFill>
            <a:schemeClr val="accent4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g8248db250f_2_66"/>
          <p:cNvSpPr/>
          <p:nvPr/>
        </p:nvSpPr>
        <p:spPr>
          <a:xfrm rot="5400000">
            <a:off x="-501690" y="5103247"/>
            <a:ext cx="2017500" cy="1014000"/>
          </a:xfrm>
          <a:prstGeom prst="triangle">
            <a:avLst>
              <a:gd name="adj" fmla="val 50000"/>
            </a:avLst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g8248db250f_2_66"/>
          <p:cNvSpPr/>
          <p:nvPr/>
        </p:nvSpPr>
        <p:spPr>
          <a:xfrm rot="2700000">
            <a:off x="427814" y="5728750"/>
            <a:ext cx="485782" cy="485782"/>
          </a:xfrm>
          <a:prstGeom prst="rect">
            <a:avLst/>
          </a:prstGeom>
          <a:solidFill>
            <a:schemeClr val="accent1">
              <a:alpha val="2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g8248db250f_2_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339" name="Google Shape;339;g8248db250f_2_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F82C40-3C8F-A343-B49D-E9FA37AC5006}"/>
              </a:ext>
            </a:extLst>
          </p:cNvPr>
          <p:cNvSpPr txBox="1"/>
          <p:nvPr/>
        </p:nvSpPr>
        <p:spPr>
          <a:xfrm>
            <a:off x="4488409" y="5242799"/>
            <a:ext cx="2237874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/>
          <p:nvPr/>
        </p:nvSpPr>
        <p:spPr>
          <a:xfrm>
            <a:off x="0" y="-238923"/>
            <a:ext cx="12192000" cy="6858000"/>
          </a:xfrm>
          <a:prstGeom prst="rect">
            <a:avLst/>
          </a:prstGeom>
          <a:solidFill>
            <a:schemeClr val="lt1"/>
          </a:solidFill>
          <a:ln w="12700">
            <a:solidFill>
              <a:schemeClr val="tx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148224" y="510218"/>
            <a:ext cx="9804422" cy="687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dirty="0"/>
              <a:t>                          </a:t>
            </a:r>
            <a:r>
              <a:rPr lang="en-US" sz="3600" b="1" dirty="0">
                <a:solidFill>
                  <a:srgbClr val="C00000"/>
                </a:solidFill>
              </a:rPr>
              <a:t>Yelp Fake Reviews Detection</a:t>
            </a:r>
            <a:br>
              <a:rPr lang="en-US" sz="3600" b="1" dirty="0"/>
            </a:br>
            <a:br>
              <a:rPr lang="en-US" sz="3600" b="1" dirty="0"/>
            </a:br>
            <a:endParaRPr dirty="0"/>
          </a:p>
        </p:txBody>
      </p:sp>
      <p:sp>
        <p:nvSpPr>
          <p:cNvPr id="104" name="Google Shape;104;p2"/>
          <p:cNvSpPr txBox="1">
            <a:spLocks noGrp="1"/>
          </p:cNvSpPr>
          <p:nvPr>
            <p:ph type="body" idx="1"/>
          </p:nvPr>
        </p:nvSpPr>
        <p:spPr>
          <a:xfrm>
            <a:off x="148224" y="1302394"/>
            <a:ext cx="6128069" cy="2941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0" lvl="0" indent="0">
              <a:spcBef>
                <a:spcPts val="0"/>
              </a:spcBef>
              <a:buSzPts val="3200"/>
              <a:buNone/>
            </a:pPr>
            <a:r>
              <a:rPr lang="en-US" sz="4100" b="1" u="sng" dirty="0"/>
              <a:t>Problem statement:</a:t>
            </a:r>
          </a:p>
          <a:p>
            <a:pPr marL="0" lvl="0" indent="0">
              <a:spcBef>
                <a:spcPts val="0"/>
              </a:spcBef>
              <a:buSzPts val="3200"/>
              <a:buNone/>
            </a:pPr>
            <a:endParaRPr lang="en-US" sz="3200" dirty="0"/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US" sz="3200" dirty="0"/>
              <a:t>Yelp is a widely used software that publishes reviews about businesses across the united states.</a:t>
            </a:r>
            <a:endParaRPr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US" sz="3200" dirty="0"/>
              <a:t>Online spam reviews are misleading evaluations of products and services. This often carried out as a deliberate manipulation of users’ judgments and decisions. </a:t>
            </a:r>
            <a:endParaRPr dirty="0"/>
          </a:p>
        </p:txBody>
      </p:sp>
      <p:sp>
        <p:nvSpPr>
          <p:cNvPr id="105" name="Google Shape;105;p2"/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110" name="Google Shape;11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45D30-CC7D-9E45-BF6A-5E5997E86F4A}"/>
              </a:ext>
            </a:extLst>
          </p:cNvPr>
          <p:cNvSpPr txBox="1"/>
          <p:nvPr/>
        </p:nvSpPr>
        <p:spPr>
          <a:xfrm>
            <a:off x="1593304" y="4738423"/>
            <a:ext cx="9005391" cy="11695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Our goal in this project is to predict if a given review is fake or real, based on the content  from Yelp reviews dataset.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DB37A8-9CFB-814C-981C-3664BCA94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347" y="1527899"/>
            <a:ext cx="4427621" cy="24905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 txBox="1">
            <a:spLocks noGrp="1"/>
          </p:cNvSpPr>
          <p:nvPr>
            <p:ph type="title"/>
          </p:nvPr>
        </p:nvSpPr>
        <p:spPr>
          <a:xfrm>
            <a:off x="242075" y="372148"/>
            <a:ext cx="10905066" cy="737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rgbClr val="C00000"/>
                </a:solidFill>
              </a:rPr>
              <a:t>About the Dataset…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117" name="Google Shape;117;p3"/>
          <p:cNvSpPr txBox="1">
            <a:spLocks noGrp="1"/>
          </p:cNvSpPr>
          <p:nvPr>
            <p:ph type="body" idx="1"/>
          </p:nvPr>
        </p:nvSpPr>
        <p:spPr>
          <a:xfrm>
            <a:off x="632833" y="1528399"/>
            <a:ext cx="10905066" cy="4393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/>
              <a:t>We used two different dataset: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514350" lvl="0" indent="-5143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dirty="0"/>
              <a:t> Classified/labeled yelp review dataset (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http://odds.cs.stonybrook.edu/yelpzip-dataset/</a:t>
            </a:r>
            <a:r>
              <a:rPr lang="en-US" dirty="0"/>
              <a:t>)which we used to train and build machine learning model.</a:t>
            </a:r>
            <a:endParaRPr dirty="0"/>
          </a:p>
          <a:p>
            <a:pPr marL="1143000" lvl="2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urier New"/>
              <a:buChar char="o"/>
            </a:pPr>
            <a:r>
              <a:rPr lang="en-US" sz="2800" dirty="0"/>
              <a:t> Contains data from for year 2014-2010 for total of 608458 reviews.  </a:t>
            </a:r>
            <a:endParaRPr dirty="0"/>
          </a:p>
          <a:p>
            <a:pPr marL="1143000" lvl="2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urier New"/>
              <a:buChar char="o"/>
            </a:pPr>
            <a:r>
              <a:rPr lang="en-US" sz="2800" dirty="0"/>
              <a:t> Contains  80466 fake reviews and 528,132  true reviews</a:t>
            </a:r>
            <a:endParaRPr dirty="0"/>
          </a:p>
          <a:p>
            <a:pPr marL="514350" lvl="0" indent="-5143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n-US" dirty="0"/>
              <a:t> Yelp dataset (</a:t>
            </a:r>
            <a:r>
              <a:rPr lang="en-US" u="sng" dirty="0">
                <a:solidFill>
                  <a:schemeClr val="hlink"/>
                </a:solidFill>
                <a:hlinkClick r:id="rId4"/>
              </a:rPr>
              <a:t>https://www.yelp.com/dataset</a:t>
            </a:r>
            <a:r>
              <a:rPr lang="en-US" dirty="0"/>
              <a:t>.) </a:t>
            </a:r>
            <a:r>
              <a:rPr lang="en-US" dirty="0" err="1"/>
              <a:t>Json</a:t>
            </a:r>
            <a:r>
              <a:rPr lang="en-US" dirty="0"/>
              <a:t> files which contains information with respective of review content, user id, product id, date of the review, and the rating given by the user to the product.</a:t>
            </a:r>
            <a:endParaRPr dirty="0"/>
          </a:p>
        </p:txBody>
      </p:sp>
      <p:sp>
        <p:nvSpPr>
          <p:cNvPr id="118" name="Google Shape;118;p3"/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3"/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3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123" name="Google Shape;123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4"/>
          <p:cNvSpPr txBox="1">
            <a:spLocks noGrp="1"/>
          </p:cNvSpPr>
          <p:nvPr>
            <p:ph type="title"/>
          </p:nvPr>
        </p:nvSpPr>
        <p:spPr>
          <a:xfrm>
            <a:off x="3761100" y="369486"/>
            <a:ext cx="4669800" cy="676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rgbClr val="C00000"/>
                </a:solidFill>
              </a:rPr>
              <a:t>Implementation</a:t>
            </a:r>
            <a:endParaRPr dirty="0">
              <a:solidFill>
                <a:srgbClr val="C00000"/>
              </a:solidFill>
            </a:endParaRPr>
          </a:p>
        </p:txBody>
      </p:sp>
      <p:sp>
        <p:nvSpPr>
          <p:cNvPr id="130" name="Google Shape;130;p4"/>
          <p:cNvSpPr txBox="1">
            <a:spLocks noGrp="1"/>
          </p:cNvSpPr>
          <p:nvPr>
            <p:ph type="body" idx="1"/>
          </p:nvPr>
        </p:nvSpPr>
        <p:spPr>
          <a:xfrm>
            <a:off x="453680" y="1535865"/>
            <a:ext cx="3823546" cy="38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/>
              <a:t>For this project we have implemented the following techniques: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sz="2400"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sz="2400" dirty="0"/>
              <a:t>Data extraction and transformation</a:t>
            </a:r>
            <a:endParaRPr sz="2400"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sz="2400" dirty="0"/>
              <a:t>Data storing(MongoDB)</a:t>
            </a:r>
            <a:endParaRPr sz="2400"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sz="2400" dirty="0"/>
              <a:t>Preprocessing /Feature engineering</a:t>
            </a:r>
            <a:endParaRPr sz="2400"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sz="2400" dirty="0"/>
              <a:t>Machine Learning model</a:t>
            </a:r>
            <a:endParaRPr sz="2400" dirty="0"/>
          </a:p>
          <a:p>
            <a:pPr lvl="0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Ø"/>
            </a:pPr>
            <a:r>
              <a:rPr lang="en-US" sz="2400" dirty="0"/>
              <a:t>Data Visualization</a:t>
            </a: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</p:txBody>
      </p:sp>
      <p:sp>
        <p:nvSpPr>
          <p:cNvPr id="131" name="Google Shape;131;p4"/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136" name="Google Shape;13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1" name="Google Shape;157;p7" descr="A screen shot of a computer&#10;&#10;Description automatically generated">
            <a:extLst>
              <a:ext uri="{FF2B5EF4-FFF2-40B4-BE49-F238E27FC236}">
                <a16:creationId xmlns:a16="http://schemas.microsoft.com/office/drawing/2014/main" id="{0CE22182-6693-0142-94F8-547B4918802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9602" r="-1" b="9602"/>
          <a:stretch/>
        </p:blipFill>
        <p:spPr>
          <a:xfrm>
            <a:off x="4180680" y="2985322"/>
            <a:ext cx="7752348" cy="28989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A11A9A2-CF45-1E46-B1C2-A89F20F50080}"/>
              </a:ext>
            </a:extLst>
          </p:cNvPr>
          <p:cNvSpPr txBox="1"/>
          <p:nvPr/>
        </p:nvSpPr>
        <p:spPr>
          <a:xfrm>
            <a:off x="4358439" y="2383109"/>
            <a:ext cx="3231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 dirty="0"/>
              <a:t>Sample data from MongoDB: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"/>
          <p:cNvSpPr/>
          <p:nvPr/>
        </p:nvSpPr>
        <p:spPr>
          <a:xfrm>
            <a:off x="0" y="333409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6"/>
          <p:cNvSpPr txBox="1">
            <a:spLocks noGrp="1"/>
          </p:cNvSpPr>
          <p:nvPr>
            <p:ph type="title"/>
          </p:nvPr>
        </p:nvSpPr>
        <p:spPr>
          <a:xfrm>
            <a:off x="133662" y="328046"/>
            <a:ext cx="10905066" cy="59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C00000"/>
                </a:solidFill>
              </a:rPr>
              <a:t>Data Flow/Architecture Diagram</a:t>
            </a:r>
            <a:endParaRPr sz="3200" b="1" dirty="0">
              <a:solidFill>
                <a:srgbClr val="C00000"/>
              </a:solidFill>
            </a:endParaRPr>
          </a:p>
        </p:txBody>
      </p:sp>
      <p:sp>
        <p:nvSpPr>
          <p:cNvPr id="144" name="Google Shape;144;p6"/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6"/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6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6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149" name="Google Shape;14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817F8-24BD-8146-9659-4813DE479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350891" cy="4351338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FB9E84-2A2A-CB4D-ACB2-E1DDFD34C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26591"/>
            <a:ext cx="10350891" cy="48716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C8173-C779-B445-96C8-8C293B688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590" y="184653"/>
            <a:ext cx="5779168" cy="801938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0000"/>
                </a:solidFill>
              </a:rPr>
              <a:t>What is not implemented:</a:t>
            </a:r>
            <a:endParaRPr lang="en-US" sz="4000" dirty="0">
              <a:solidFill>
                <a:srgbClr val="C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10679-ECDC-2C45-89CC-98EA8A92C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0279" y="1250831"/>
            <a:ext cx="5273842" cy="3345322"/>
          </a:xfrm>
          <a:ln w="6350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400" dirty="0"/>
              <a:t>Implementing Spark: </a:t>
            </a:r>
            <a:r>
              <a:rPr lang="en-US" sz="2000" dirty="0"/>
              <a:t>show()/ </a:t>
            </a:r>
            <a:r>
              <a:rPr lang="en-US" sz="2000" dirty="0" err="1"/>
              <a:t>toPandas</a:t>
            </a:r>
            <a:r>
              <a:rPr lang="en-US" sz="2000" dirty="0"/>
              <a:t>() commands were unresponsive due to computational power limitations.</a:t>
            </a:r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Connecting our Google </a:t>
            </a:r>
            <a:r>
              <a:rPr lang="en-US" sz="2400" dirty="0" err="1"/>
              <a:t>Colab</a:t>
            </a:r>
            <a:r>
              <a:rPr lang="en-US" sz="2400" dirty="0"/>
              <a:t> notebook to MongoDB: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/>
              <a:t>The local MongoDB cannot be connected to Google </a:t>
            </a:r>
            <a:r>
              <a:rPr lang="en-US" sz="2000" dirty="0" err="1"/>
              <a:t>Colab</a:t>
            </a:r>
            <a:r>
              <a:rPr lang="en-US" sz="2000" dirty="0"/>
              <a:t>.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/>
              <a:t>The MongoDB cloud free version only offers about 500MB storage for trial.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CA102D-DB61-B04F-9E87-6CB14F2A94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5" name="Google Shape;174;p5">
            <a:extLst>
              <a:ext uri="{FF2B5EF4-FFF2-40B4-BE49-F238E27FC236}">
                <a16:creationId xmlns:a16="http://schemas.microsoft.com/office/drawing/2014/main" id="{8A3C3276-7D5C-7144-9764-53CD930FE5E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14060" y="4865737"/>
            <a:ext cx="8291574" cy="16731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70;p5">
            <a:extLst>
              <a:ext uri="{FF2B5EF4-FFF2-40B4-BE49-F238E27FC236}">
                <a16:creationId xmlns:a16="http://schemas.microsoft.com/office/drawing/2014/main" id="{AF080338-5663-8442-B72D-F059CA86955D}"/>
              </a:ext>
            </a:extLst>
          </p:cNvPr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71;p5">
            <a:extLst>
              <a:ext uri="{FF2B5EF4-FFF2-40B4-BE49-F238E27FC236}">
                <a16:creationId xmlns:a16="http://schemas.microsoft.com/office/drawing/2014/main" id="{4F397286-5966-E448-AB10-0FE1A773C46D}"/>
              </a:ext>
            </a:extLst>
          </p:cNvPr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169;p5">
            <a:extLst>
              <a:ext uri="{FF2B5EF4-FFF2-40B4-BE49-F238E27FC236}">
                <a16:creationId xmlns:a16="http://schemas.microsoft.com/office/drawing/2014/main" id="{E537268A-C170-B447-9F78-4E11A06C5179}"/>
              </a:ext>
            </a:extLst>
          </p:cNvPr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68;p5">
            <a:extLst>
              <a:ext uri="{FF2B5EF4-FFF2-40B4-BE49-F238E27FC236}">
                <a16:creationId xmlns:a16="http://schemas.microsoft.com/office/drawing/2014/main" id="{81DEDFD7-3E39-7946-8BD7-F1480F48AEB7}"/>
              </a:ext>
            </a:extLst>
          </p:cNvPr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3243CD-81BC-884C-B4A3-665E4EF57F70}"/>
              </a:ext>
            </a:extLst>
          </p:cNvPr>
          <p:cNvSpPr txBox="1"/>
          <p:nvPr/>
        </p:nvSpPr>
        <p:spPr>
          <a:xfrm>
            <a:off x="6003758" y="903858"/>
            <a:ext cx="4692316" cy="3631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Calibri" panose="020F0502020204030204" pitchFamily="34" charset="0"/>
                <a:cs typeface="Calibri" panose="020F0502020204030204" pitchFamily="34" charset="0"/>
              </a:rPr>
              <a:t>Alternatives: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Connected MongoDB to Python (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jupyter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) and used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pyMongo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Exported filtered data as a CSV file and uploaded it to Google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Colab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0D88AC-AE68-024E-8249-9215D7F6A978}"/>
              </a:ext>
            </a:extLst>
          </p:cNvPr>
          <p:cNvSpPr txBox="1"/>
          <p:nvPr/>
        </p:nvSpPr>
        <p:spPr>
          <a:xfrm>
            <a:off x="9444487" y="5348677"/>
            <a:ext cx="25031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latin typeface="Calibri" panose="020F0502020204030204" pitchFamily="34" charset="0"/>
                <a:cs typeface="Calibri" panose="020F0502020204030204" pitchFamily="34" charset="0"/>
              </a:rPr>
              <a:t>SparkSQL queries that we attempted to run</a:t>
            </a:r>
          </a:p>
        </p:txBody>
      </p:sp>
    </p:spTree>
    <p:extLst>
      <p:ext uri="{BB962C8B-B14F-4D97-AF65-F5344CB8AC3E}">
        <p14:creationId xmlns:p14="http://schemas.microsoft.com/office/powerpoint/2010/main" val="2905874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"/>
          <p:cNvSpPr/>
          <p:nvPr/>
        </p:nvSpPr>
        <p:spPr>
          <a:xfrm>
            <a:off x="0" y="-129266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9"/>
          <p:cNvSpPr txBox="1">
            <a:spLocks noGrp="1"/>
          </p:cNvSpPr>
          <p:nvPr>
            <p:ph type="title"/>
          </p:nvPr>
        </p:nvSpPr>
        <p:spPr>
          <a:xfrm>
            <a:off x="100611" y="119864"/>
            <a:ext cx="11124851" cy="85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>
                <a:solidFill>
                  <a:srgbClr val="C00000"/>
                </a:solidFill>
              </a:rPr>
              <a:t>Data Preprocessing- yelp reviews</a:t>
            </a:r>
            <a:endParaRPr sz="4000" dirty="0">
              <a:solidFill>
                <a:srgbClr val="C00000"/>
              </a:solidFill>
            </a:endParaRPr>
          </a:p>
        </p:txBody>
      </p:sp>
      <p:sp>
        <p:nvSpPr>
          <p:cNvPr id="194" name="Google Shape;194;p9"/>
          <p:cNvSpPr txBox="1">
            <a:spLocks noGrp="1"/>
          </p:cNvSpPr>
          <p:nvPr>
            <p:ph type="body" idx="1"/>
          </p:nvPr>
        </p:nvSpPr>
        <p:spPr>
          <a:xfrm>
            <a:off x="236229" y="1478004"/>
            <a:ext cx="4410047" cy="23731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sz="18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 dirty="0"/>
              <a:t>We have loaded the data from MongoDB directly to pandas dataframe using pymongo library and got the final dataframe ready to apply our machine learning model on. </a:t>
            </a: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</p:txBody>
      </p:sp>
      <p:sp>
        <p:nvSpPr>
          <p:cNvPr id="195" name="Google Shape;195;p9"/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9"/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9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9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200" name="Google Shape;20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01" name="Google Shape;201;p9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202" name="Google Shape;202;p9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pic>
        <p:nvPicPr>
          <p:cNvPr id="203" name="Google Shape;20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91650" y="1147701"/>
            <a:ext cx="3827318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26941" y="2833324"/>
            <a:ext cx="4152900" cy="170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41409" y="4805908"/>
            <a:ext cx="8555813" cy="166259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57C2F5-957A-3F4C-A495-2A9B04CA7E4E}"/>
              </a:ext>
            </a:extLst>
          </p:cNvPr>
          <p:cNvSpPr txBox="1"/>
          <p:nvPr/>
        </p:nvSpPr>
        <p:spPr>
          <a:xfrm>
            <a:off x="4969189" y="1664938"/>
            <a:ext cx="2260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Establishing MongoDB Connection with Python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DF9B4-E66A-DF45-B32F-599A9E17342F}"/>
              </a:ext>
            </a:extLst>
          </p:cNvPr>
          <p:cNvSpPr txBox="1"/>
          <p:nvPr/>
        </p:nvSpPr>
        <p:spPr>
          <a:xfrm>
            <a:off x="5185611" y="3391836"/>
            <a:ext cx="1906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Pymongo queries to filter our dataset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9B30-598C-3B4C-BD26-B046ECD47D81}"/>
              </a:ext>
            </a:extLst>
          </p:cNvPr>
          <p:cNvSpPr txBox="1"/>
          <p:nvPr/>
        </p:nvSpPr>
        <p:spPr>
          <a:xfrm>
            <a:off x="1341409" y="4357501"/>
            <a:ext cx="43216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Final dataframe to apply our ML model on: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0"/>
          <p:cNvSpPr txBox="1">
            <a:spLocks noGrp="1"/>
          </p:cNvSpPr>
          <p:nvPr>
            <p:ph type="title"/>
          </p:nvPr>
        </p:nvSpPr>
        <p:spPr>
          <a:xfrm>
            <a:off x="1815341" y="130383"/>
            <a:ext cx="8288443" cy="809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C00000"/>
                </a:solidFill>
              </a:rPr>
              <a:t>Data Preprocessing- labeled dataset (ML)</a:t>
            </a:r>
            <a:endParaRPr sz="3200" b="1" dirty="0">
              <a:solidFill>
                <a:srgbClr val="C00000"/>
              </a:solidFill>
            </a:endParaRPr>
          </a:p>
        </p:txBody>
      </p:sp>
      <p:sp>
        <p:nvSpPr>
          <p:cNvPr id="212" name="Google Shape;212;p10"/>
          <p:cNvSpPr txBox="1">
            <a:spLocks noGrp="1"/>
          </p:cNvSpPr>
          <p:nvPr>
            <p:ph type="body" idx="1"/>
          </p:nvPr>
        </p:nvSpPr>
        <p:spPr>
          <a:xfrm>
            <a:off x="670705" y="1223640"/>
            <a:ext cx="5631527" cy="4893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84200" lvl="0" indent="-457200">
              <a:buSzPts val="1600"/>
              <a:buFont typeface="Wingdings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Merging datasets: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ReviewContent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metaData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84200" lvl="0" indent="-457200">
              <a:buSzPts val="1600"/>
              <a:buFont typeface="Wingdings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Checking missing values</a:t>
            </a:r>
          </a:p>
          <a:p>
            <a:pPr marL="584200" lvl="0" indent="-457200">
              <a:buSzPts val="1600"/>
              <a:buFont typeface="Wingdings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Text Processing</a:t>
            </a:r>
          </a:p>
          <a:p>
            <a:pPr marL="1041400" lvl="1" indent="-457200">
              <a:buSzPts val="1600"/>
              <a:buFont typeface="Wingdings" pitchFamily="2" charset="2"/>
              <a:buChar char="§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Removing Stop words e.g., "a," "the," "of," "I," .., Punctuation, Special characters</a:t>
            </a:r>
          </a:p>
          <a:p>
            <a:pPr marL="1041400" lvl="1" indent="-457200">
              <a:buSzPts val="1600"/>
              <a:buFont typeface="Wingdings" pitchFamily="2" charset="2"/>
              <a:buChar char="§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Lowercase the review text</a:t>
            </a:r>
          </a:p>
          <a:p>
            <a:pPr marL="584200" lvl="0" indent="-457200">
              <a:buSzPts val="1600"/>
              <a:buFont typeface="Wingdings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Vectorization: Transformed text into vector representations so that we can have numeric values for machine learning.</a:t>
            </a:r>
          </a:p>
          <a:p>
            <a:pPr marL="584200" lvl="0" indent="-457200">
              <a:buSzPts val="1600"/>
              <a:buFont typeface="Wingdings" pitchFamily="2" charset="2"/>
              <a:buChar char="Ø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Resolved imbalanced data by replicating the existing sample. The count of True reviews is almost 7 times higher than the count of fake reviews.</a:t>
            </a:r>
          </a:p>
          <a:p>
            <a:pPr marL="4572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480" dirty="0">
              <a:solidFill>
                <a:srgbClr val="000000"/>
              </a:solidFill>
            </a:endParaRPr>
          </a:p>
        </p:txBody>
      </p:sp>
      <p:sp>
        <p:nvSpPr>
          <p:cNvPr id="213" name="Google Shape;213;p10"/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0"/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0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0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218" name="Google Shape;21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386711-A7E5-F74D-B6E2-AF9FB00E4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450" y="1217927"/>
            <a:ext cx="4474300" cy="272932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11"/>
          <p:cNvSpPr txBox="1">
            <a:spLocks noGrp="1"/>
          </p:cNvSpPr>
          <p:nvPr>
            <p:ph type="title"/>
          </p:nvPr>
        </p:nvSpPr>
        <p:spPr>
          <a:xfrm>
            <a:off x="163814" y="134243"/>
            <a:ext cx="10862882" cy="763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C00000"/>
                </a:solidFill>
              </a:rPr>
              <a:t>Models and Methods</a:t>
            </a:r>
            <a:endParaRPr sz="3200" b="1" dirty="0">
              <a:solidFill>
                <a:srgbClr val="C00000"/>
              </a:solidFill>
            </a:endParaRPr>
          </a:p>
        </p:txBody>
      </p:sp>
      <p:sp>
        <p:nvSpPr>
          <p:cNvPr id="225" name="Google Shape;225;p11"/>
          <p:cNvSpPr txBox="1">
            <a:spLocks noGrp="1"/>
          </p:cNvSpPr>
          <p:nvPr>
            <p:ph type="body" idx="1"/>
          </p:nvPr>
        </p:nvSpPr>
        <p:spPr>
          <a:xfrm>
            <a:off x="670705" y="948823"/>
            <a:ext cx="10080115" cy="3059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300" u="sng" dirty="0"/>
              <a:t>We used the top 3 sentiment analysis models below to train our text:</a:t>
            </a:r>
            <a:endParaRPr sz="2300" u="sng" dirty="0"/>
          </a:p>
          <a:p>
            <a:pPr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US" sz="2300" b="1" dirty="0"/>
              <a:t>Multinomial Naive Bayes</a:t>
            </a:r>
            <a:r>
              <a:rPr lang="en-US" sz="2300" dirty="0"/>
              <a:t>: Generative model; The label is generated from a Bernoulli distribution. Given the label, the frequency of each word in the dictionary is generated from a multinomial distribution (n = length of text). </a:t>
            </a:r>
            <a:endParaRPr sz="2300" dirty="0"/>
          </a:p>
          <a:p>
            <a:pPr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US" sz="2300" b="1" dirty="0"/>
              <a:t>Convolutional Neural Network(CNN): </a:t>
            </a:r>
            <a:r>
              <a:rPr lang="en-US" sz="2300" dirty="0"/>
              <a:t>5 hidden layers with “</a:t>
            </a:r>
            <a:r>
              <a:rPr lang="en-US" sz="2300" dirty="0" err="1"/>
              <a:t>ReLU</a:t>
            </a:r>
            <a:r>
              <a:rPr lang="en-US" sz="2300" dirty="0"/>
              <a:t>” activation followed by sigmoid activation and dropMaxPooling1D, Flatten, Dense.</a:t>
            </a:r>
            <a:endParaRPr sz="2300" dirty="0"/>
          </a:p>
          <a:p>
            <a:pPr lvl="0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Wingdings" pitchFamily="2" charset="2"/>
              <a:buChar char="Ø"/>
            </a:pPr>
            <a:r>
              <a:rPr lang="en-US" sz="2300" b="1" dirty="0"/>
              <a:t>Support Vector Machine(SVM): </a:t>
            </a:r>
            <a:r>
              <a:rPr lang="en-US" sz="2300" dirty="0"/>
              <a:t>separation of classes</a:t>
            </a:r>
            <a:endParaRPr sz="2300" b="1" dirty="0"/>
          </a:p>
        </p:txBody>
      </p:sp>
      <p:sp>
        <p:nvSpPr>
          <p:cNvPr id="226" name="Google Shape;226;p11"/>
          <p:cNvSpPr/>
          <p:nvPr/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11"/>
          <p:cNvSpPr/>
          <p:nvPr/>
        </p:nvSpPr>
        <p:spPr>
          <a:xfrm rot="-54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1"/>
          <p:cNvSpPr/>
          <p:nvPr/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1"/>
          <p:cNvSpPr/>
          <p:nvPr/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Data_603 Project_Yelp_Fake_Review_Detection</a:t>
            </a: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aphicFrame>
        <p:nvGraphicFramePr>
          <p:cNvPr id="11" name="Google Shape;245;g8248db250f_2_29">
            <a:extLst>
              <a:ext uri="{FF2B5EF4-FFF2-40B4-BE49-F238E27FC236}">
                <a16:creationId xmlns:a16="http://schemas.microsoft.com/office/drawing/2014/main" id="{A47FBCAD-EAFC-9644-9325-B0D8C339E1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3683217"/>
              </p:ext>
            </p:extLst>
          </p:nvPr>
        </p:nvGraphicFramePr>
        <p:xfrm>
          <a:off x="3716153" y="4172289"/>
          <a:ext cx="8128000" cy="2068865"/>
        </p:xfrm>
        <a:graphic>
          <a:graphicData uri="http://schemas.openxmlformats.org/drawingml/2006/table">
            <a:tbl>
              <a:tblPr firstRow="1" bandRow="1">
                <a:noFill/>
                <a:tableStyleId>{A4C140E1-64D5-4DDC-8601-DF1CD87AFC9D}</a:tableStyleId>
              </a:tblPr>
              <a:tblGrid>
                <a:gridCol w="406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3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015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/>
                        <a:t>Models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/>
                        <a:t>Accuracy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/>
                        <a:t>Training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Test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CNN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--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86%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MNB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84.4%</a:t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80.3%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57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SVM(Best)</a:t>
                      </a:r>
                      <a:endParaRPr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99%</a:t>
                      </a:r>
                      <a:endParaRPr sz="180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92.0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0691BA8-D7F4-214A-8E64-14090AABDBF3}"/>
              </a:ext>
            </a:extLst>
          </p:cNvPr>
          <p:cNvSpPr txBox="1"/>
          <p:nvPr/>
        </p:nvSpPr>
        <p:spPr>
          <a:xfrm>
            <a:off x="1469758" y="4172289"/>
            <a:ext cx="1913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>
                <a:latin typeface="Calibri" panose="020F0502020204030204" pitchFamily="34" charset="0"/>
                <a:cs typeface="Calibri" panose="020F0502020204030204" pitchFamily="34" charset="0"/>
              </a:rPr>
              <a:t>Models Results Summary: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1257</Words>
  <Application>Microsoft Macintosh PowerPoint</Application>
  <PresentationFormat>Widescreen</PresentationFormat>
  <Paragraphs>145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Courier New</vt:lpstr>
      <vt:lpstr>Noto Sans Symbols</vt:lpstr>
      <vt:lpstr>Wingdings</vt:lpstr>
      <vt:lpstr>Office Theme</vt:lpstr>
      <vt:lpstr>Big Data Project: Yelp Fake Reviews Detection </vt:lpstr>
      <vt:lpstr>                          Yelp Fake Reviews Detection  </vt:lpstr>
      <vt:lpstr>About the Dataset…</vt:lpstr>
      <vt:lpstr>Implementation</vt:lpstr>
      <vt:lpstr>Data Flow/Architecture Diagram</vt:lpstr>
      <vt:lpstr>What is not implemented:</vt:lpstr>
      <vt:lpstr>Data Preprocessing- yelp reviews</vt:lpstr>
      <vt:lpstr>Data Preprocessing- labeled dataset (ML)</vt:lpstr>
      <vt:lpstr>Models and Methods</vt:lpstr>
      <vt:lpstr>Convolutional Neural Network (CNN)</vt:lpstr>
      <vt:lpstr>Support Vector Classification (SVM)</vt:lpstr>
      <vt:lpstr>Visualizations</vt:lpstr>
      <vt:lpstr>Visualizations- continued</vt:lpstr>
      <vt:lpstr>Visualizations- continued</vt:lpstr>
      <vt:lpstr>Conclusion &amp; What we have learned from the project: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Project: Yelp Fake Reviews Detection </dc:title>
  <dc:creator>Nigist Woldeeyesus</dc:creator>
  <cp:lastModifiedBy>Nigist Woldeeyesus</cp:lastModifiedBy>
  <cp:revision>16</cp:revision>
  <dcterms:created xsi:type="dcterms:W3CDTF">2020-07-11T05:04:10Z</dcterms:created>
  <dcterms:modified xsi:type="dcterms:W3CDTF">2020-07-12T15:48:44Z</dcterms:modified>
</cp:coreProperties>
</file>